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59" r:id="rId9"/>
    <p:sldId id="263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DDD"/>
    <a:srgbClr val="DFDFD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90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125D02-1B48-40D9-A679-129D89C5E5D5}" type="datetimeFigureOut">
              <a:rPr lang="es-ES" smtClean="0"/>
              <a:t>16/05/2016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DE13B8-06F5-4087-B806-9E94401A19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670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DE13B8-06F5-4087-B806-9E94401A19B3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274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Explicar que es iluminación global, nombrar fenómenos (corto)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DE13B8-06F5-4087-B806-9E94401A19B3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4687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2ADC7-1E30-4447-A512-A2AAFFE60CDD}" type="datetime1">
              <a:rPr lang="es-ES" smtClean="0"/>
              <a:t>16/05/2016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0531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8FFA0-A0FB-45D3-A3A9-093EB1848FD1}" type="datetime1">
              <a:rPr lang="es-ES" smtClean="0"/>
              <a:t>16/05/2016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0267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B8691-7508-40E5-9B7B-A52000024061}" type="datetime1">
              <a:rPr lang="es-ES" smtClean="0"/>
              <a:t>16/05/2016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6156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86AC0-20D4-4703-9467-9C083382D16A}" type="datetime1">
              <a:rPr lang="es-ES" smtClean="0"/>
              <a:t>16/05/2016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6901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3D5C-248E-46F9-BEB4-5DD427F0E538}" type="datetime1">
              <a:rPr lang="es-ES" smtClean="0"/>
              <a:t>16/05/2016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9865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ADD50-F667-47D2-8394-26A28033199D}" type="datetime1">
              <a:rPr lang="es-ES" smtClean="0"/>
              <a:t>16/05/2016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50873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9D612-B102-42F9-8B75-166B11D16E85}" type="datetime1">
              <a:rPr lang="es-ES" smtClean="0"/>
              <a:t>16/05/2016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8465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DB27A-E2B9-427E-AD6E-7B7EA302214A}" type="datetime1">
              <a:rPr lang="es-ES" smtClean="0"/>
              <a:t>16/05/2016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1346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8819C-08DD-494C-8F3D-E32A41F0B3B2}" type="datetime1">
              <a:rPr lang="es-ES" smtClean="0"/>
              <a:t>16/05/2016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2084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3EC89695-352D-49E1-BA75-84AF2F3B2444}" type="datetime1">
              <a:rPr lang="es-ES" smtClean="0"/>
              <a:t>16/05/2016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2928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FAC2E-44EB-472B-991F-81B99EAA39CA}" type="datetime1">
              <a:rPr lang="es-ES" smtClean="0"/>
              <a:t>16/05/2016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625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A224029-E644-48E4-967D-06A045695117}" type="datetime1">
              <a:rPr lang="es-ES" smtClean="0"/>
              <a:t>16/05/2016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4EFD2FF-F15E-452B-821D-A1831DD2AD12}" type="slidenum">
              <a:rPr lang="es-ES" smtClean="0"/>
              <a:t>‹Nº›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569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utah.edu/~schmelze/radiosity/hw2/hw2.html" TargetMode="External"/><Relationship Id="rId2" Type="http://schemas.openxmlformats.org/officeDocument/2006/relationships/hyperlink" Target="http://www.kevinbeason.com/worklog/2009/03/20/glossy-reflection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anchor="t">
            <a:noAutofit/>
          </a:bodyPr>
          <a:lstStyle/>
          <a:p>
            <a:r>
              <a:rPr lang="es-ES" sz="4400" dirty="0">
                <a:latin typeface="Arial" panose="020B0604020202020204" pitchFamily="34" charset="0"/>
                <a:cs typeface="Arial" panose="020B0604020202020204" pitchFamily="34" charset="0"/>
              </a:rPr>
              <a:t>Trazado de Conos para el Cálculo de Iluminación Global empleando Sombreado de Vóxeles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25038" y="5180549"/>
            <a:ext cx="7543800" cy="1143000"/>
          </a:xfrm>
        </p:spPr>
        <p:txBody>
          <a:bodyPr anchor="ctr">
            <a:noAutofit/>
          </a:bodyPr>
          <a:lstStyle/>
          <a:p>
            <a:pPr algn="ctr"/>
            <a:r>
              <a:rPr lang="en-US" sz="2800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Tutor: </a:t>
            </a:r>
            <a:r>
              <a:rPr lang="en-US" sz="2800" cap="none" dirty="0" err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2800" cap="non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smitt</a:t>
            </a:r>
            <a:r>
              <a:rPr lang="en-US" sz="2800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800" cap="none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s-ES" sz="2800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amírez</a:t>
            </a:r>
          </a:p>
          <a:p>
            <a:pPr algn="ctr"/>
            <a:r>
              <a:rPr lang="es-ES" sz="2800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Bachiller</a:t>
            </a:r>
            <a:r>
              <a:rPr lang="en-US" sz="2800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ES" sz="2800" cap="none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s-ES" sz="2800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osé </a:t>
            </a:r>
            <a:r>
              <a:rPr lang="en-US" sz="2800" cap="none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2800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illegas</a:t>
            </a:r>
            <a:endParaRPr lang="es-ES" sz="28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1</a:t>
            </a:fld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757" y="3307091"/>
            <a:ext cx="3200400" cy="180022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258" y="3307091"/>
            <a:ext cx="3200400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5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Iluminación Global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s-ES" sz="3600" dirty="0" smtClean="0"/>
              <a:t> Importante para la generación de imágenes realistas</a:t>
            </a:r>
          </a:p>
          <a:p>
            <a:pPr marL="0" indent="0">
              <a:buNone/>
            </a:pPr>
            <a:endParaRPr lang="es-ES" sz="3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2</a:t>
            </a:fld>
            <a:endParaRPr lang="es-ES"/>
          </a:p>
        </p:txBody>
      </p:sp>
      <p:grpSp>
        <p:nvGrpSpPr>
          <p:cNvPr id="68" name="Grupo 67"/>
          <p:cNvGrpSpPr/>
          <p:nvPr/>
        </p:nvGrpSpPr>
        <p:grpSpPr>
          <a:xfrm>
            <a:off x="258688" y="2980817"/>
            <a:ext cx="8672342" cy="2888277"/>
            <a:chOff x="660284" y="3368011"/>
            <a:chExt cx="7835153" cy="2609456"/>
          </a:xfrm>
        </p:grpSpPr>
        <p:pic>
          <p:nvPicPr>
            <p:cNvPr id="35" name="Picture Placeholder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34" b="11634"/>
            <a:stretch>
              <a:fillRect/>
            </a:stretch>
          </p:blipFill>
          <p:spPr>
            <a:xfrm>
              <a:off x="694280" y="3519667"/>
              <a:ext cx="7801157" cy="2457800"/>
            </a:xfrm>
            <a:prstGeom prst="rect">
              <a:avLst/>
            </a:prstGeom>
          </p:spPr>
        </p:pic>
        <p:cxnSp>
          <p:nvCxnSpPr>
            <p:cNvPr id="36" name="Straight Arrow Connector 17"/>
            <p:cNvCxnSpPr/>
            <p:nvPr/>
          </p:nvCxnSpPr>
          <p:spPr>
            <a:xfrm flipH="1">
              <a:off x="4994735" y="5673475"/>
              <a:ext cx="497467" cy="0"/>
            </a:xfrm>
            <a:prstGeom prst="straightConnector1">
              <a:avLst/>
            </a:prstGeom>
            <a:ln>
              <a:solidFill>
                <a:srgbClr val="00B0F0">
                  <a:alpha val="50196"/>
                </a:srgbClr>
              </a:solidFill>
              <a:tailEnd type="triangle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19"/>
            <p:cNvCxnSpPr/>
            <p:nvPr/>
          </p:nvCxnSpPr>
          <p:spPr>
            <a:xfrm>
              <a:off x="4994735" y="5673475"/>
              <a:ext cx="99493" cy="149240"/>
            </a:xfrm>
            <a:prstGeom prst="straightConnector1">
              <a:avLst/>
            </a:prstGeom>
            <a:ln>
              <a:solidFill>
                <a:srgbClr val="0070C0">
                  <a:alpha val="50196"/>
                </a:srgbClr>
              </a:solidFill>
              <a:tailEnd type="triangle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26"/>
            <p:cNvCxnSpPr/>
            <p:nvPr/>
          </p:nvCxnSpPr>
          <p:spPr>
            <a:xfrm>
              <a:off x="4052917" y="3522180"/>
              <a:ext cx="1439285" cy="2136285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6"/>
            <p:cNvSpPr txBox="1"/>
            <p:nvPr/>
          </p:nvSpPr>
          <p:spPr>
            <a:xfrm rot="3377987">
              <a:off x="3910403" y="3769737"/>
              <a:ext cx="10903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VE" sz="14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Luz Directa</a:t>
              </a:r>
              <a:endParaRPr lang="es-VE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2" name="Straight Arrow Connector 8"/>
            <p:cNvCxnSpPr/>
            <p:nvPr/>
          </p:nvCxnSpPr>
          <p:spPr>
            <a:xfrm>
              <a:off x="3303346" y="3519667"/>
              <a:ext cx="646707" cy="959887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37"/>
            <p:cNvSpPr txBox="1"/>
            <p:nvPr/>
          </p:nvSpPr>
          <p:spPr>
            <a:xfrm rot="3377987">
              <a:off x="3159508" y="3780010"/>
              <a:ext cx="10903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VE" sz="14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Luz Directa</a:t>
              </a:r>
              <a:endParaRPr lang="es-VE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5" name="Straight Arrow Connector 25"/>
            <p:cNvCxnSpPr/>
            <p:nvPr/>
          </p:nvCxnSpPr>
          <p:spPr>
            <a:xfrm>
              <a:off x="5840429" y="3512507"/>
              <a:ext cx="625408" cy="967047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38"/>
            <p:cNvSpPr txBox="1"/>
            <p:nvPr/>
          </p:nvSpPr>
          <p:spPr>
            <a:xfrm rot="3377987">
              <a:off x="5722842" y="3759304"/>
              <a:ext cx="10903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VE" sz="14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Luz Directa</a:t>
              </a:r>
              <a:endParaRPr lang="es-VE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8" name="Straight Arrow Connector 32"/>
            <p:cNvCxnSpPr/>
            <p:nvPr/>
          </p:nvCxnSpPr>
          <p:spPr>
            <a:xfrm>
              <a:off x="7681057" y="3512507"/>
              <a:ext cx="252356" cy="390210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39"/>
            <p:cNvSpPr txBox="1"/>
            <p:nvPr/>
          </p:nvSpPr>
          <p:spPr>
            <a:xfrm rot="3377987">
              <a:off x="7576691" y="3790157"/>
              <a:ext cx="10903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VE" sz="14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Luz Directa</a:t>
              </a:r>
              <a:endParaRPr lang="es-VE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0" name="Group 46"/>
            <p:cNvGrpSpPr/>
            <p:nvPr/>
          </p:nvGrpSpPr>
          <p:grpSpPr>
            <a:xfrm>
              <a:off x="660284" y="4086880"/>
              <a:ext cx="3289770" cy="392674"/>
              <a:chOff x="398613" y="1420670"/>
              <a:chExt cx="4761387" cy="568330"/>
            </a:xfrm>
          </p:grpSpPr>
          <p:cxnSp>
            <p:nvCxnSpPr>
              <p:cNvPr id="51" name="Straight Arrow Connector 10"/>
              <p:cNvCxnSpPr/>
              <p:nvPr/>
            </p:nvCxnSpPr>
            <p:spPr>
              <a:xfrm flipH="1" flipV="1">
                <a:off x="2784000" y="1773000"/>
                <a:ext cx="2376000" cy="21600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tailEnd type="triangle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TextBox 40"/>
              <p:cNvSpPr txBox="1"/>
              <p:nvPr/>
            </p:nvSpPr>
            <p:spPr>
              <a:xfrm rot="369729">
                <a:off x="398613" y="1420670"/>
                <a:ext cx="2499187" cy="4454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VE" sz="1400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Sombras Indirectas</a:t>
                </a:r>
                <a:endParaRPr lang="es-VE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3" name="Group 47"/>
            <p:cNvGrpSpPr/>
            <p:nvPr/>
          </p:nvGrpSpPr>
          <p:grpSpPr>
            <a:xfrm>
              <a:off x="752238" y="4479554"/>
              <a:ext cx="3197815" cy="410292"/>
              <a:chOff x="531702" y="1989000"/>
              <a:chExt cx="4628298" cy="593829"/>
            </a:xfrm>
          </p:grpSpPr>
          <p:cxnSp>
            <p:nvCxnSpPr>
              <p:cNvPr id="54" name="Straight Arrow Connector 12"/>
              <p:cNvCxnSpPr/>
              <p:nvPr/>
            </p:nvCxnSpPr>
            <p:spPr>
              <a:xfrm flipH="1">
                <a:off x="1776000" y="1989000"/>
                <a:ext cx="3384000" cy="144000"/>
              </a:xfrm>
              <a:prstGeom prst="straightConnector1">
                <a:avLst/>
              </a:prstGeom>
              <a:ln>
                <a:solidFill>
                  <a:srgbClr val="00B050"/>
                </a:solidFill>
                <a:tailEnd type="triangle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TextBox 41"/>
              <p:cNvSpPr txBox="1"/>
              <p:nvPr/>
            </p:nvSpPr>
            <p:spPr>
              <a:xfrm rot="21408399">
                <a:off x="531702" y="2137373"/>
                <a:ext cx="2643031" cy="4454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VE" sz="1400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Iluminación Indirecta</a:t>
                </a:r>
                <a:endParaRPr lang="es-VE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6" name="Group 49"/>
            <p:cNvGrpSpPr/>
            <p:nvPr/>
          </p:nvGrpSpPr>
          <p:grpSpPr>
            <a:xfrm>
              <a:off x="3032618" y="5594802"/>
              <a:ext cx="2061610" cy="307777"/>
              <a:chOff x="3832167" y="3603134"/>
              <a:chExt cx="2983833" cy="445456"/>
            </a:xfrm>
          </p:grpSpPr>
          <p:cxnSp>
            <p:nvCxnSpPr>
              <p:cNvPr id="57" name="Straight Arrow Connector 21"/>
              <p:cNvCxnSpPr/>
              <p:nvPr/>
            </p:nvCxnSpPr>
            <p:spPr>
              <a:xfrm flipH="1">
                <a:off x="6456000" y="3933000"/>
                <a:ext cx="360000" cy="0"/>
              </a:xfrm>
              <a:prstGeom prst="straightConnector1">
                <a:avLst/>
              </a:prstGeom>
              <a:ln>
                <a:solidFill>
                  <a:srgbClr val="FF9900"/>
                </a:solidFill>
                <a:tailEnd type="triangle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42"/>
              <p:cNvSpPr txBox="1"/>
              <p:nvPr/>
            </p:nvSpPr>
            <p:spPr>
              <a:xfrm>
                <a:off x="3832167" y="3603134"/>
                <a:ext cx="2902880" cy="4454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VE" sz="1400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Dispersión (</a:t>
                </a:r>
                <a:r>
                  <a:rPr lang="es-VE" sz="1400" i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Scattering</a:t>
                </a:r>
                <a:r>
                  <a:rPr lang="es-VE" sz="1400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s-VE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9" name="Group 51"/>
            <p:cNvGrpSpPr/>
            <p:nvPr/>
          </p:nvGrpSpPr>
          <p:grpSpPr>
            <a:xfrm>
              <a:off x="6023255" y="4479554"/>
              <a:ext cx="971741" cy="1231507"/>
              <a:chOff x="8160612" y="1989000"/>
              <a:chExt cx="1406432" cy="1782399"/>
            </a:xfrm>
          </p:grpSpPr>
          <p:cxnSp>
            <p:nvCxnSpPr>
              <p:cNvPr id="60" name="Straight Arrow Connector 31"/>
              <p:cNvCxnSpPr/>
              <p:nvPr/>
            </p:nvCxnSpPr>
            <p:spPr>
              <a:xfrm flipH="1">
                <a:off x="8184000" y="1989000"/>
                <a:ext cx="617172" cy="1440000"/>
              </a:xfrm>
              <a:prstGeom prst="straightConnector1">
                <a:avLst/>
              </a:prstGeom>
              <a:ln>
                <a:solidFill>
                  <a:srgbClr val="FF7C80"/>
                </a:solidFill>
                <a:tailEnd type="triangle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43"/>
              <p:cNvSpPr txBox="1"/>
              <p:nvPr/>
            </p:nvSpPr>
            <p:spPr>
              <a:xfrm>
                <a:off x="8160612" y="3325944"/>
                <a:ext cx="1406432" cy="445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VE" sz="1400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Cáusticas</a:t>
                </a:r>
                <a:endParaRPr lang="es-VE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2" name="Group 53"/>
            <p:cNvGrpSpPr/>
            <p:nvPr/>
          </p:nvGrpSpPr>
          <p:grpSpPr>
            <a:xfrm>
              <a:off x="6982649" y="3932340"/>
              <a:ext cx="1210588" cy="763471"/>
              <a:chOff x="9549169" y="1197000"/>
              <a:chExt cx="1752121" cy="1104995"/>
            </a:xfrm>
          </p:grpSpPr>
          <p:cxnSp>
            <p:nvCxnSpPr>
              <p:cNvPr id="63" name="Straight Arrow Connector 35"/>
              <p:cNvCxnSpPr/>
              <p:nvPr/>
            </p:nvCxnSpPr>
            <p:spPr>
              <a:xfrm flipH="1">
                <a:off x="10021060" y="1197000"/>
                <a:ext cx="898940" cy="576000"/>
              </a:xfrm>
              <a:prstGeom prst="straightConnector1">
                <a:avLst/>
              </a:prstGeom>
              <a:ln>
                <a:solidFill>
                  <a:srgbClr val="FF7C80"/>
                </a:solidFill>
                <a:tailEnd type="triangle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44"/>
              <p:cNvSpPr txBox="1"/>
              <p:nvPr/>
            </p:nvSpPr>
            <p:spPr>
              <a:xfrm>
                <a:off x="9549169" y="1856540"/>
                <a:ext cx="1752121" cy="445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VE" sz="1400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Reflecciones</a:t>
                </a:r>
                <a:endParaRPr lang="es-VE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69" name="CuadroTexto 68"/>
          <p:cNvSpPr txBox="1"/>
          <p:nvPr/>
        </p:nvSpPr>
        <p:spPr>
          <a:xfrm>
            <a:off x="7892661" y="5833844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[RDG+12]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6400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Materiales</a:t>
            </a:r>
            <a:endParaRPr lang="es-ES" dirty="0"/>
          </a:p>
        </p:txBody>
      </p:sp>
      <p:pic>
        <p:nvPicPr>
          <p:cNvPr id="1030" name="Picture 6" descr="https://upload.wikimedia.org/wikipedia/commons/thumb/e/ed/BRDF_Diagram.svg/1280px-BRDF_Diagram.svg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29138" y="2062471"/>
            <a:ext cx="3703638" cy="2777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kevinbeason.com/worklog/wp-content/uploads/2009/03/brdftestdusk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2783" y="2989174"/>
            <a:ext cx="3702050" cy="185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pPr/>
              <a:t>3</a:t>
            </a:fld>
            <a:endParaRPr lang="es-ES"/>
          </a:p>
        </p:txBody>
      </p:sp>
      <p:sp>
        <p:nvSpPr>
          <p:cNvPr id="16" name="Marcador de texto 15"/>
          <p:cNvSpPr>
            <a:spLocks noGrp="1"/>
          </p:cNvSpPr>
          <p:nvPr>
            <p:ph type="body" idx="4294967295"/>
          </p:nvPr>
        </p:nvSpPr>
        <p:spPr>
          <a:xfrm>
            <a:off x="5306688" y="1737361"/>
            <a:ext cx="1412894" cy="1143000"/>
          </a:xfrm>
        </p:spPr>
        <p:txBody>
          <a:bodyPr>
            <a:normAutofit/>
          </a:bodyPr>
          <a:lstStyle/>
          <a:p>
            <a:r>
              <a:rPr lang="es-ES" sz="3600" dirty="0" smtClean="0"/>
              <a:t>BRDF:</a:t>
            </a:r>
            <a:endParaRPr lang="es-ES" sz="3600" dirty="0"/>
          </a:p>
        </p:txBody>
      </p:sp>
      <p:sp>
        <p:nvSpPr>
          <p:cNvPr id="17" name="CuadroTexto 16"/>
          <p:cNvSpPr txBox="1"/>
          <p:nvPr/>
        </p:nvSpPr>
        <p:spPr>
          <a:xfrm>
            <a:off x="3344006" y="4840199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[Bea08]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Marcador de texto 15"/>
          <p:cNvSpPr txBox="1">
            <a:spLocks/>
          </p:cNvSpPr>
          <p:nvPr/>
        </p:nvSpPr>
        <p:spPr>
          <a:xfrm>
            <a:off x="822960" y="5209531"/>
            <a:ext cx="7543800" cy="1143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600" dirty="0" smtClean="0"/>
              <a:t>Distintas BRDF describen distintos materiales</a:t>
            </a:r>
            <a:endParaRPr lang="es-ES" sz="3600" dirty="0"/>
          </a:p>
        </p:txBody>
      </p:sp>
      <p:sp>
        <p:nvSpPr>
          <p:cNvPr id="19" name="Rectángulo 18"/>
          <p:cNvSpPr/>
          <p:nvPr/>
        </p:nvSpPr>
        <p:spPr>
          <a:xfrm>
            <a:off x="7066411" y="4840199"/>
            <a:ext cx="1083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[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Mee07</a:t>
            </a:r>
            <a:r>
              <a:rPr lang="en-US" dirty="0"/>
              <a:t>]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20482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Ecuación de </a:t>
            </a:r>
            <a:r>
              <a:rPr lang="es-ES" dirty="0" err="1" smtClean="0"/>
              <a:t>Renderizado</a:t>
            </a:r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4</a:t>
            </a:fld>
            <a:endParaRPr lang="es-E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 Placeholder 11"/>
              <p:cNvSpPr txBox="1">
                <a:spLocks/>
              </p:cNvSpPr>
              <p:nvPr/>
            </p:nvSpPr>
            <p:spPr>
              <a:xfrm>
                <a:off x="0" y="5037822"/>
                <a:ext cx="9144000" cy="1342887"/>
              </a:xfrm>
              <a:prstGeom prst="rect">
                <a:avLst/>
              </a:prstGeom>
            </p:spPr>
            <p:txBody>
              <a:bodyPr anchor="ctr">
                <a:noAutofit/>
              </a:bodyPr>
              <a:lstStyle>
                <a:lvl1pPr marL="91440" indent="-9144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s-V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VE" sz="240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s-VE" sz="240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d>
                      <m:dPr>
                        <m:ctrlPr>
                          <a:rPr lang="es-V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VE" sz="240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VE" sz="240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s-V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e>
                    </m:d>
                    <m:r>
                      <a:rPr lang="es-VE" sz="240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V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VE" sz="240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s-VE" sz="240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d>
                      <m:dPr>
                        <m:ctrlPr>
                          <a:rPr lang="es-VE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VE" sz="240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VE" sz="240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V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e>
                    </m:d>
                    <m:r>
                      <a:rPr lang="es-VE" sz="2400" i="1" smtClean="0"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trlPr>
                          <a:rPr lang="es-VE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s-V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s-VE" sz="2400" smtClean="0">
                                <a:latin typeface="Cambria Math" panose="02040503050406030204" pitchFamily="18" charset="0"/>
                              </a:rPr>
                              <m:t>Ω</m:t>
                            </m:r>
                          </m:e>
                          <m:sub>
                            <m:r>
                              <a:rPr lang="es-VE" sz="2400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b>
                        </m:sSub>
                      </m:sub>
                      <m:sup/>
                      <m:e>
                        <m:sSub>
                          <m:sSubPr>
                            <m:ctrlPr>
                              <a:rPr lang="es-VE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ctrlPr>
                              <a:rPr lang="es-VE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s-VE" sz="240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s-VE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s-VE" sz="240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</m:e>
                        </m:d>
                        <m:d>
                          <m:dPr>
                            <m:ctrlPr>
                              <a:rPr lang="es-VE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s-VE" sz="240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s-V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s-V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s-VE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es-V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V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s-VE" sz="24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s-VE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8" name="Text Placeholder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037822"/>
                <a:ext cx="9144000" cy="1342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Arc 21"/>
          <p:cNvSpPr/>
          <p:nvPr/>
        </p:nvSpPr>
        <p:spPr>
          <a:xfrm>
            <a:off x="2753293" y="2589261"/>
            <a:ext cx="3397907" cy="3637997"/>
          </a:xfrm>
          <a:prstGeom prst="arc">
            <a:avLst>
              <a:gd name="adj1" fmla="val 10814566"/>
              <a:gd name="adj2" fmla="val 0"/>
            </a:avLst>
          </a:pr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Oval 20"/>
          <p:cNvSpPr/>
          <p:nvPr/>
        </p:nvSpPr>
        <p:spPr>
          <a:xfrm>
            <a:off x="2753293" y="4179261"/>
            <a:ext cx="3397906" cy="4579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Arrow Connector 24"/>
          <p:cNvCxnSpPr/>
          <p:nvPr/>
        </p:nvCxnSpPr>
        <p:spPr>
          <a:xfrm>
            <a:off x="2137731" y="2980274"/>
            <a:ext cx="2314515" cy="14279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29"/>
          <p:cNvCxnSpPr/>
          <p:nvPr/>
        </p:nvCxnSpPr>
        <p:spPr>
          <a:xfrm>
            <a:off x="2753292" y="2390381"/>
            <a:ext cx="1698954" cy="201787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32"/>
          <p:cNvCxnSpPr/>
          <p:nvPr/>
        </p:nvCxnSpPr>
        <p:spPr>
          <a:xfrm flipH="1" flipV="1">
            <a:off x="1743771" y="2013389"/>
            <a:ext cx="2708475" cy="239487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34"/>
          <p:cNvCxnSpPr/>
          <p:nvPr/>
        </p:nvCxnSpPr>
        <p:spPr>
          <a:xfrm flipV="1">
            <a:off x="4452246" y="2570828"/>
            <a:ext cx="2733303" cy="1837431"/>
          </a:xfrm>
          <a:prstGeom prst="straightConnector1">
            <a:avLst/>
          </a:prstGeom>
          <a:ln w="38100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2" descr="http://www.clipartbest.com/cliparts/9Tz/x5x/9Tzx5xjec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9673" y="1969888"/>
            <a:ext cx="783894" cy="810059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35"/>
              <p:cNvSpPr txBox="1"/>
              <p:nvPr/>
            </p:nvSpPr>
            <p:spPr>
              <a:xfrm>
                <a:off x="4343414" y="4269541"/>
                <a:ext cx="30104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VE" sz="2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s-VE" sz="28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3414" y="4269541"/>
                <a:ext cx="301044" cy="43088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36"/>
              <p:cNvSpPr txBox="1"/>
              <p:nvPr/>
            </p:nvSpPr>
            <p:spPr>
              <a:xfrm>
                <a:off x="4353713" y="2273543"/>
                <a:ext cx="648063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V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s-VE" sz="2800" i="1">
                              <a:latin typeface="Cambria Math" panose="02040503050406030204" pitchFamily="18" charset="0"/>
                            </a:rPr>
                            <m:t>Ω</m:t>
                          </m:r>
                          <m:r>
                            <m:rPr>
                              <m:nor/>
                            </m:rPr>
                            <a:rPr lang="es-VE" sz="28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m:t> </m:t>
                          </m:r>
                        </m:e>
                        <m:sub>
                          <m:r>
                            <a:rPr lang="es-VE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b>
                      </m:sSub>
                    </m:oMath>
                  </m:oMathPara>
                </a14:m>
                <a:endParaRPr lang="es-VE" sz="2800" b="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3713" y="2273543"/>
                <a:ext cx="648063" cy="430887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39"/>
              <p:cNvSpPr txBox="1"/>
              <p:nvPr/>
            </p:nvSpPr>
            <p:spPr>
              <a:xfrm>
                <a:off x="2153410" y="2653384"/>
                <a:ext cx="467116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V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VE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s-VE" sz="2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s-VE" sz="2800" b="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8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3410" y="2653384"/>
                <a:ext cx="467116" cy="430887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40"/>
              <p:cNvSpPr txBox="1"/>
              <p:nvPr/>
            </p:nvSpPr>
            <p:spPr>
              <a:xfrm>
                <a:off x="6249733" y="3182629"/>
                <a:ext cx="503728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VE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VE" sz="28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s-VE" sz="2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</m:oMath>
                  </m:oMathPara>
                </a14:m>
                <a:endParaRPr lang="es-VE" sz="2800" b="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9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49733" y="3182629"/>
                <a:ext cx="503728" cy="430887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2" name="Straight Arrow Connector 46"/>
          <p:cNvCxnSpPr/>
          <p:nvPr/>
        </p:nvCxnSpPr>
        <p:spPr>
          <a:xfrm flipV="1">
            <a:off x="4452246" y="3170297"/>
            <a:ext cx="9336" cy="1243186"/>
          </a:xfrm>
          <a:prstGeom prst="straightConnector1">
            <a:avLst/>
          </a:prstGeom>
          <a:ln w="3810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Box 47"/>
              <p:cNvSpPr txBox="1"/>
              <p:nvPr/>
            </p:nvSpPr>
            <p:spPr>
              <a:xfrm>
                <a:off x="4548690" y="3094774"/>
                <a:ext cx="100537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VE" sz="2800" b="0" i="1" smtClean="0"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s-VE" sz="2800" b="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3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8690" y="3094774"/>
                <a:ext cx="100537" cy="430887"/>
              </a:xfrm>
              <a:prstGeom prst="rect">
                <a:avLst/>
              </a:prstGeom>
              <a:blipFill rotWithShape="0">
                <a:blip r:embed="rId8"/>
                <a:stretch>
                  <a:fillRect r="-94118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861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Procedimientos</a:t>
            </a:r>
            <a:endParaRPr lang="es-ES" dirty="0"/>
          </a:p>
        </p:txBody>
      </p:sp>
      <p:sp>
        <p:nvSpPr>
          <p:cNvPr id="17" name="Marcador de texto 1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Raytracing</a:t>
            </a:r>
            <a:endParaRPr lang="es-ES" dirty="0"/>
          </a:p>
        </p:txBody>
      </p:sp>
      <p:pic>
        <p:nvPicPr>
          <p:cNvPr id="2058" name="Picture 10" descr="http://www.graphics.cornell.edu/~eric/thesis/comp.lightbox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2325" y="2837061"/>
            <a:ext cx="3703638" cy="2777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Marcador de texto 1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ES" dirty="0" err="1" smtClean="0"/>
              <a:t>radiosity</a:t>
            </a:r>
            <a:endParaRPr lang="es-ES" dirty="0"/>
          </a:p>
        </p:txBody>
      </p:sp>
      <p:pic>
        <p:nvPicPr>
          <p:cNvPr id="2056" name="Picture 8" descr="http://www.cs.utah.edu/~schmelze/radiosity/hw1/mesh256.jpg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25931" y="2582863"/>
            <a:ext cx="3378337" cy="328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5</a:t>
            </a:fld>
            <a:endParaRPr lang="es-ES"/>
          </a:p>
        </p:txBody>
      </p:sp>
      <p:sp>
        <p:nvSpPr>
          <p:cNvPr id="15" name="Rectángulo 14"/>
          <p:cNvSpPr/>
          <p:nvPr/>
        </p:nvSpPr>
        <p:spPr>
          <a:xfrm>
            <a:off x="7199870" y="5868988"/>
            <a:ext cx="10097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[Sch16] 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3571856" y="5614789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[Laf96] </a:t>
            </a:r>
          </a:p>
        </p:txBody>
      </p:sp>
    </p:spTree>
    <p:extLst>
      <p:ext uri="{BB962C8B-B14F-4D97-AF65-F5344CB8AC3E}">
        <p14:creationId xmlns:p14="http://schemas.microsoft.com/office/powerpoint/2010/main" val="389969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Iluminación Global en Tiempo Real</a:t>
            </a:r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6</a:t>
            </a:fld>
            <a:endParaRPr lang="es-ES"/>
          </a:p>
        </p:txBody>
      </p:sp>
      <p:grpSp>
        <p:nvGrpSpPr>
          <p:cNvPr id="14" name="Grupo 13"/>
          <p:cNvGrpSpPr>
            <a:grpSpLocks noChangeAspect="1"/>
          </p:cNvGrpSpPr>
          <p:nvPr/>
        </p:nvGrpSpPr>
        <p:grpSpPr>
          <a:xfrm>
            <a:off x="3083355" y="3447123"/>
            <a:ext cx="2743200" cy="2743200"/>
            <a:chOff x="822960" y="2417395"/>
            <a:chExt cx="2431804" cy="2431804"/>
          </a:xfrm>
        </p:grpSpPr>
        <p:pic>
          <p:nvPicPr>
            <p:cNvPr id="10" name="Imagen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960" y="2417395"/>
              <a:ext cx="1215902" cy="1215902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8862" y="2417395"/>
              <a:ext cx="1215902" cy="1215902"/>
            </a:xfrm>
            <a:prstGeom prst="rect">
              <a:avLst/>
            </a:prstGeom>
          </p:spPr>
        </p:pic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960" y="3633297"/>
              <a:ext cx="1215902" cy="1215902"/>
            </a:xfrm>
            <a:prstGeom prst="rect">
              <a:avLst/>
            </a:prstGeom>
          </p:spPr>
        </p:pic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8862" y="3633297"/>
              <a:ext cx="1215902" cy="1215902"/>
            </a:xfrm>
            <a:prstGeom prst="rect">
              <a:avLst/>
            </a:prstGeom>
          </p:spPr>
        </p:pic>
      </p:grpSp>
      <p:grpSp>
        <p:nvGrpSpPr>
          <p:cNvPr id="17" name="Grupo 16"/>
          <p:cNvGrpSpPr>
            <a:grpSpLocks noChangeAspect="1"/>
          </p:cNvGrpSpPr>
          <p:nvPr/>
        </p:nvGrpSpPr>
        <p:grpSpPr>
          <a:xfrm>
            <a:off x="5928358" y="3447123"/>
            <a:ext cx="2438402" cy="2743200"/>
            <a:chOff x="4802249" y="2963020"/>
            <a:chExt cx="3251202" cy="3657600"/>
          </a:xfrm>
        </p:grpSpPr>
        <p:pic>
          <p:nvPicPr>
            <p:cNvPr id="15" name="Imagen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2252" y="2963020"/>
              <a:ext cx="3251199" cy="1828800"/>
            </a:xfrm>
            <a:prstGeom prst="rect">
              <a:avLst/>
            </a:prstGeom>
          </p:spPr>
        </p:pic>
        <p:pic>
          <p:nvPicPr>
            <p:cNvPr id="16" name="Imagen 15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2249" y="4791820"/>
              <a:ext cx="3251202" cy="1828800"/>
            </a:xfrm>
            <a:prstGeom prst="rect">
              <a:avLst/>
            </a:prstGeom>
          </p:spPr>
        </p:pic>
      </p:grpSp>
      <p:grpSp>
        <p:nvGrpSpPr>
          <p:cNvPr id="23" name="Grupo 22"/>
          <p:cNvGrpSpPr>
            <a:grpSpLocks noChangeAspect="1"/>
          </p:cNvGrpSpPr>
          <p:nvPr/>
        </p:nvGrpSpPr>
        <p:grpSpPr>
          <a:xfrm>
            <a:off x="543150" y="3447123"/>
            <a:ext cx="2438400" cy="2743200"/>
            <a:chOff x="500550" y="2442108"/>
            <a:chExt cx="3251200" cy="3657600"/>
          </a:xfrm>
        </p:grpSpPr>
        <p:pic>
          <p:nvPicPr>
            <p:cNvPr id="20" name="Imagen 19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550" y="2442108"/>
              <a:ext cx="3251200" cy="1828800"/>
            </a:xfrm>
            <a:prstGeom prst="rect">
              <a:avLst/>
            </a:prstGeom>
          </p:spPr>
        </p:pic>
        <p:pic>
          <p:nvPicPr>
            <p:cNvPr id="21" name="Imagen 20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550" y="4270908"/>
              <a:ext cx="3251200" cy="1828800"/>
            </a:xfrm>
            <a:prstGeom prst="rect">
              <a:avLst/>
            </a:prstGeom>
          </p:spPr>
        </p:pic>
      </p:grpSp>
      <p:sp>
        <p:nvSpPr>
          <p:cNvPr id="24" name="CuadroTexto 23"/>
          <p:cNvSpPr txBox="1"/>
          <p:nvPr/>
        </p:nvSpPr>
        <p:spPr>
          <a:xfrm>
            <a:off x="543150" y="282093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VCT</a:t>
            </a:r>
            <a:endParaRPr lang="es-E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3083355" y="2785795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RSM</a:t>
            </a:r>
            <a:endParaRPr lang="es-E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5928358" y="2785794"/>
            <a:ext cx="1390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CLPV</a:t>
            </a:r>
            <a:endParaRPr lang="es-E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7318482" y="2885626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[KD10] 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4293943" y="2924293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[DS05] 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1636808" y="2959436"/>
            <a:ext cx="12383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[CNS+11] </a:t>
            </a:r>
          </a:p>
        </p:txBody>
      </p:sp>
    </p:spTree>
    <p:extLst>
      <p:ext uri="{BB962C8B-B14F-4D97-AF65-F5344CB8AC3E}">
        <p14:creationId xmlns:p14="http://schemas.microsoft.com/office/powerpoint/2010/main" val="49959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7358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Referencias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[RDG+12] Tobias </a:t>
            </a:r>
            <a:r>
              <a:rPr lang="en-US" sz="1800" dirty="0" err="1"/>
              <a:t>Ritschel</a:t>
            </a:r>
            <a:r>
              <a:rPr lang="en-US" sz="1800" dirty="0"/>
              <a:t>, </a:t>
            </a:r>
            <a:r>
              <a:rPr lang="en-US" sz="1800" dirty="0" err="1"/>
              <a:t>Carsten</a:t>
            </a:r>
            <a:r>
              <a:rPr lang="en-US" sz="1800" dirty="0"/>
              <a:t> </a:t>
            </a:r>
            <a:r>
              <a:rPr lang="en-US" sz="1800" dirty="0" err="1"/>
              <a:t>Dachsbacher</a:t>
            </a:r>
            <a:r>
              <a:rPr lang="en-US" sz="1800" dirty="0"/>
              <a:t>, Thorsten </a:t>
            </a:r>
            <a:r>
              <a:rPr lang="en-US" sz="1800" dirty="0" err="1"/>
              <a:t>Grosch</a:t>
            </a:r>
            <a:r>
              <a:rPr lang="en-US" sz="1800" dirty="0"/>
              <a:t>, and Jan </a:t>
            </a:r>
            <a:r>
              <a:rPr lang="en-US" sz="1800" dirty="0" err="1"/>
              <a:t>Kautz</a:t>
            </a:r>
            <a:r>
              <a:rPr lang="en-US" sz="1800" dirty="0"/>
              <a:t>. 2012. The State of the Art in Interactive Global Illumination. </a:t>
            </a:r>
            <a:r>
              <a:rPr lang="en-US" sz="1800" i="1" dirty="0" err="1"/>
              <a:t>Comput</a:t>
            </a:r>
            <a:r>
              <a:rPr lang="en-US" sz="1800" i="1" dirty="0"/>
              <a:t>. Graph. Forum</a:t>
            </a:r>
            <a:r>
              <a:rPr lang="en-US" sz="1800" dirty="0"/>
              <a:t> 31, 1 (February </a:t>
            </a:r>
            <a:r>
              <a:rPr lang="en-US" sz="1800" dirty="0" smtClean="0"/>
              <a:t>2012).</a:t>
            </a:r>
          </a:p>
          <a:p>
            <a:r>
              <a:rPr lang="en-US" sz="1800" dirty="0" smtClean="0"/>
              <a:t>[Bea08] Kevin </a:t>
            </a:r>
            <a:r>
              <a:rPr lang="en-US" sz="1800" dirty="0" err="1" smtClean="0"/>
              <a:t>Beason</a:t>
            </a:r>
            <a:r>
              <a:rPr lang="en-US" sz="1800" dirty="0" smtClean="0"/>
              <a:t>. 2008. </a:t>
            </a:r>
            <a:r>
              <a:rPr lang="en-US" sz="1800" dirty="0"/>
              <a:t>Glossy Reflections. </a:t>
            </a:r>
            <a:r>
              <a:rPr lang="en-US" sz="1800" dirty="0">
                <a:hlinkClick r:id="rId2"/>
              </a:rPr>
              <a:t>http://www.kevinbeason.com/worklog/2009/03/20/glossy-reflections</a:t>
            </a:r>
            <a:r>
              <a:rPr lang="en-US" sz="1800" dirty="0" smtClean="0">
                <a:hlinkClick r:id="rId2"/>
              </a:rPr>
              <a:t>/</a:t>
            </a:r>
            <a:endParaRPr lang="en-US" sz="1800" dirty="0" smtClean="0"/>
          </a:p>
          <a:p>
            <a:r>
              <a:rPr lang="en-US" sz="1800" dirty="0" smtClean="0"/>
              <a:t>[Mee07] </a:t>
            </a:r>
            <a:r>
              <a:rPr lang="en-US" sz="1800" dirty="0" err="1" smtClean="0"/>
              <a:t>Meekohi</a:t>
            </a:r>
            <a:r>
              <a:rPr lang="en-US" sz="1800" dirty="0" smtClean="0"/>
              <a:t>. 2007. </a:t>
            </a:r>
            <a:r>
              <a:rPr lang="en-US" sz="1800" dirty="0"/>
              <a:t>Diagram of incoming, outgoing, and normal vectors used in defining the </a:t>
            </a:r>
            <a:r>
              <a:rPr lang="en-US" sz="1800" dirty="0" err="1"/>
              <a:t>Bidirection</a:t>
            </a:r>
            <a:r>
              <a:rPr lang="en-US" sz="1800" dirty="0"/>
              <a:t> Reflectance Distribution Function</a:t>
            </a:r>
            <a:endParaRPr lang="en-US" sz="1800" dirty="0" smtClean="0"/>
          </a:p>
          <a:p>
            <a:r>
              <a:rPr lang="es-ES" sz="1800" dirty="0" smtClean="0"/>
              <a:t>[Sch16] Mark </a:t>
            </a:r>
            <a:r>
              <a:rPr lang="es-ES" sz="1800" dirty="0" err="1" smtClean="0"/>
              <a:t>Schmelzenbach</a:t>
            </a:r>
            <a:r>
              <a:rPr lang="es-ES" sz="1800" dirty="0" smtClean="0"/>
              <a:t>. </a:t>
            </a:r>
            <a:r>
              <a:rPr lang="es-ES" sz="1800" dirty="0"/>
              <a:t>CS684 II: </a:t>
            </a:r>
            <a:r>
              <a:rPr lang="es-ES" sz="1800" dirty="0" err="1" smtClean="0"/>
              <a:t>Radiosity</a:t>
            </a:r>
            <a:r>
              <a:rPr lang="es-ES" sz="1800" dirty="0"/>
              <a:t>.</a:t>
            </a:r>
            <a:r>
              <a:rPr lang="es-ES" sz="1800" dirty="0" smtClean="0"/>
              <a:t> </a:t>
            </a:r>
            <a:r>
              <a:rPr lang="es-ES" sz="1800" dirty="0" smtClean="0">
                <a:hlinkClick r:id="rId3"/>
              </a:rPr>
              <a:t>http</a:t>
            </a:r>
            <a:r>
              <a:rPr lang="es-ES" sz="1800" dirty="0">
                <a:hlinkClick r:id="rId3"/>
              </a:rPr>
              <a:t>://www.cs.utah.edu/~</a:t>
            </a:r>
            <a:r>
              <a:rPr lang="es-ES" sz="1800" dirty="0" smtClean="0">
                <a:hlinkClick r:id="rId3"/>
              </a:rPr>
              <a:t>schmelze/radiosity/hw2/hw2.html</a:t>
            </a:r>
            <a:endParaRPr lang="es-ES" sz="1800" dirty="0" smtClean="0"/>
          </a:p>
          <a:p>
            <a:r>
              <a:rPr lang="es-ES" sz="1800" dirty="0" smtClean="0"/>
              <a:t>[Laf96] Eric </a:t>
            </a:r>
            <a:r>
              <a:rPr lang="es-ES" sz="1800" dirty="0" err="1" smtClean="0"/>
              <a:t>Lafortune</a:t>
            </a:r>
            <a:r>
              <a:rPr lang="es-ES" sz="1800" dirty="0" smtClean="0"/>
              <a:t>. </a:t>
            </a:r>
            <a:r>
              <a:rPr lang="es-ES" sz="1800" dirty="0" smtClean="0"/>
              <a:t>1996. </a:t>
            </a:r>
            <a:r>
              <a:rPr lang="en-US" sz="1800" dirty="0"/>
              <a:t>Mathematical Models and Monte Carlo Algorithms for Physically Based </a:t>
            </a:r>
            <a:r>
              <a:rPr lang="en-US" sz="1800" dirty="0" smtClean="0"/>
              <a:t>Rendering</a:t>
            </a:r>
            <a:endParaRPr lang="en-US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325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Referencias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1800" dirty="0" smtClean="0"/>
              <a:t>[KD10] </a:t>
            </a:r>
            <a:r>
              <a:rPr lang="es-ES" sz="1800" dirty="0" err="1"/>
              <a:t>Anton</a:t>
            </a:r>
            <a:r>
              <a:rPr lang="es-ES" sz="1800" dirty="0"/>
              <a:t> </a:t>
            </a:r>
            <a:r>
              <a:rPr lang="es-ES" sz="1800" dirty="0" err="1"/>
              <a:t>Kaplanyan</a:t>
            </a:r>
            <a:r>
              <a:rPr lang="es-ES" sz="1800" dirty="0"/>
              <a:t> and </a:t>
            </a:r>
            <a:r>
              <a:rPr lang="es-ES" sz="1800" dirty="0" err="1"/>
              <a:t>Carsten</a:t>
            </a:r>
            <a:r>
              <a:rPr lang="es-ES" sz="1800" dirty="0"/>
              <a:t> </a:t>
            </a:r>
            <a:r>
              <a:rPr lang="es-ES" sz="1800" dirty="0" err="1"/>
              <a:t>Dachsbacher</a:t>
            </a:r>
            <a:r>
              <a:rPr lang="es-ES" sz="1800" dirty="0"/>
              <a:t>. 2010. </a:t>
            </a:r>
            <a:r>
              <a:rPr lang="es-ES" sz="1800" dirty="0" err="1"/>
              <a:t>Cascaded</a:t>
            </a:r>
            <a:r>
              <a:rPr lang="es-ES" sz="1800" dirty="0"/>
              <a:t> light </a:t>
            </a:r>
            <a:r>
              <a:rPr lang="es-ES" sz="1800" dirty="0" err="1"/>
              <a:t>propagation</a:t>
            </a:r>
            <a:r>
              <a:rPr lang="es-ES" sz="1800" dirty="0"/>
              <a:t> </a:t>
            </a:r>
            <a:r>
              <a:rPr lang="es-ES" sz="1800" dirty="0" err="1"/>
              <a:t>volumes</a:t>
            </a:r>
            <a:r>
              <a:rPr lang="es-ES" sz="1800" dirty="0"/>
              <a:t> </a:t>
            </a:r>
            <a:r>
              <a:rPr lang="es-ES" sz="1800" dirty="0" err="1"/>
              <a:t>for</a:t>
            </a:r>
            <a:r>
              <a:rPr lang="es-ES" sz="1800" dirty="0"/>
              <a:t> real-time </a:t>
            </a:r>
            <a:r>
              <a:rPr lang="es-ES" sz="1800" dirty="0" err="1"/>
              <a:t>indirect</a:t>
            </a:r>
            <a:r>
              <a:rPr lang="es-ES" sz="1800" dirty="0"/>
              <a:t> </a:t>
            </a:r>
            <a:r>
              <a:rPr lang="es-ES" sz="1800" dirty="0" err="1"/>
              <a:t>illumination</a:t>
            </a:r>
            <a:r>
              <a:rPr lang="es-ES" sz="1800" dirty="0"/>
              <a:t>. In </a:t>
            </a:r>
            <a:r>
              <a:rPr lang="es-ES" sz="1800" i="1" dirty="0" err="1"/>
              <a:t>Proceedings</a:t>
            </a:r>
            <a:r>
              <a:rPr lang="es-ES" sz="1800" i="1" dirty="0"/>
              <a:t> of </a:t>
            </a:r>
            <a:r>
              <a:rPr lang="es-ES" sz="1800" i="1" dirty="0" err="1"/>
              <a:t>the</a:t>
            </a:r>
            <a:r>
              <a:rPr lang="es-ES" sz="1800" i="1" dirty="0"/>
              <a:t> 2010 ACM SIGGRAPH </a:t>
            </a:r>
            <a:r>
              <a:rPr lang="es-ES" sz="1800" i="1" dirty="0" err="1"/>
              <a:t>symposium</a:t>
            </a:r>
            <a:r>
              <a:rPr lang="es-ES" sz="1800" i="1" dirty="0"/>
              <a:t> </a:t>
            </a:r>
            <a:r>
              <a:rPr lang="es-ES" sz="1800" i="1" dirty="0" err="1"/>
              <a:t>on</a:t>
            </a:r>
            <a:r>
              <a:rPr lang="es-ES" sz="1800" i="1" dirty="0"/>
              <a:t> </a:t>
            </a:r>
            <a:r>
              <a:rPr lang="es-ES" sz="1800" i="1" dirty="0" err="1"/>
              <a:t>Interactive</a:t>
            </a:r>
            <a:r>
              <a:rPr lang="es-ES" sz="1800" i="1" dirty="0"/>
              <a:t> 3D </a:t>
            </a:r>
            <a:r>
              <a:rPr lang="es-ES" sz="1800" i="1" dirty="0" err="1"/>
              <a:t>Graphics</a:t>
            </a:r>
            <a:r>
              <a:rPr lang="es-ES" sz="1800" i="1" dirty="0"/>
              <a:t> and </a:t>
            </a:r>
            <a:r>
              <a:rPr lang="es-ES" sz="1800" i="1" dirty="0" err="1"/>
              <a:t>Games</a:t>
            </a:r>
            <a:r>
              <a:rPr lang="es-ES" sz="1800" dirty="0"/>
              <a:t> (I3D '10). ACM, New York, NY, </a:t>
            </a:r>
            <a:r>
              <a:rPr lang="es-ES" sz="1800" dirty="0" smtClean="0"/>
              <a:t>USA</a:t>
            </a:r>
          </a:p>
          <a:p>
            <a:r>
              <a:rPr lang="en-US" sz="1800" dirty="0" smtClean="0"/>
              <a:t>[DS05] </a:t>
            </a:r>
            <a:r>
              <a:rPr lang="en-US" sz="1800" dirty="0" err="1" smtClean="0"/>
              <a:t>Carsten</a:t>
            </a:r>
            <a:r>
              <a:rPr lang="en-US" sz="1800" dirty="0" smtClean="0"/>
              <a:t> </a:t>
            </a:r>
            <a:r>
              <a:rPr lang="en-US" sz="1800" dirty="0" err="1"/>
              <a:t>Dachsbacher</a:t>
            </a:r>
            <a:r>
              <a:rPr lang="en-US" sz="1800" dirty="0"/>
              <a:t> and Marc </a:t>
            </a:r>
            <a:r>
              <a:rPr lang="en-US" sz="1800" dirty="0" err="1"/>
              <a:t>Stamminger</a:t>
            </a:r>
            <a:r>
              <a:rPr lang="en-US" sz="1800" dirty="0"/>
              <a:t>. 2005. Reflective shadow maps. In </a:t>
            </a:r>
            <a:r>
              <a:rPr lang="en-US" sz="1800" i="1" dirty="0"/>
              <a:t>Proceedings of the 2005 symposium on Interactive 3D graphics and games</a:t>
            </a:r>
            <a:r>
              <a:rPr lang="en-US" sz="1800" dirty="0"/>
              <a:t> (I3D '05). ACM, New York, NY, </a:t>
            </a:r>
            <a:r>
              <a:rPr lang="en-US" sz="1800" dirty="0" smtClean="0"/>
              <a:t>USA</a:t>
            </a:r>
          </a:p>
          <a:p>
            <a:r>
              <a:rPr lang="es-ES" sz="1800" dirty="0" smtClean="0"/>
              <a:t>[CNS+11] </a:t>
            </a:r>
            <a:r>
              <a:rPr lang="es-ES" sz="1800" dirty="0" err="1" smtClean="0"/>
              <a:t>Cyril</a:t>
            </a:r>
            <a:r>
              <a:rPr lang="es-ES" sz="1800" dirty="0" smtClean="0"/>
              <a:t> </a:t>
            </a:r>
            <a:r>
              <a:rPr lang="es-ES" sz="1800" dirty="0" err="1"/>
              <a:t>Crassin</a:t>
            </a:r>
            <a:r>
              <a:rPr lang="es-ES" sz="1800" dirty="0"/>
              <a:t>, </a:t>
            </a:r>
            <a:r>
              <a:rPr lang="es-ES" sz="1800" dirty="0" err="1"/>
              <a:t>Fabrice</a:t>
            </a:r>
            <a:r>
              <a:rPr lang="es-ES" sz="1800" dirty="0"/>
              <a:t> </a:t>
            </a:r>
            <a:r>
              <a:rPr lang="es-ES" sz="1800" dirty="0" err="1"/>
              <a:t>Neyret</a:t>
            </a:r>
            <a:r>
              <a:rPr lang="es-ES" sz="1800" dirty="0"/>
              <a:t>, Miguel Sainz, </a:t>
            </a:r>
            <a:r>
              <a:rPr lang="es-ES" sz="1800" dirty="0" err="1"/>
              <a:t>Simon</a:t>
            </a:r>
            <a:r>
              <a:rPr lang="es-ES" sz="1800" dirty="0"/>
              <a:t> Green, and </a:t>
            </a:r>
            <a:r>
              <a:rPr lang="es-ES" sz="1800" dirty="0" err="1"/>
              <a:t>Elmar</a:t>
            </a:r>
            <a:r>
              <a:rPr lang="es-ES" sz="1800" dirty="0"/>
              <a:t> </a:t>
            </a:r>
            <a:r>
              <a:rPr lang="es-ES" sz="1800" dirty="0" err="1"/>
              <a:t>Eisemann</a:t>
            </a:r>
            <a:r>
              <a:rPr lang="es-ES" sz="1800" dirty="0"/>
              <a:t>. 2011. </a:t>
            </a:r>
            <a:r>
              <a:rPr lang="es-ES" sz="1800" dirty="0" err="1"/>
              <a:t>Interactive</a:t>
            </a:r>
            <a:r>
              <a:rPr lang="es-ES" sz="1800" dirty="0"/>
              <a:t> </a:t>
            </a:r>
            <a:r>
              <a:rPr lang="es-ES" sz="1800" dirty="0" err="1"/>
              <a:t>indirect</a:t>
            </a:r>
            <a:r>
              <a:rPr lang="es-ES" sz="1800" dirty="0"/>
              <a:t> </a:t>
            </a:r>
            <a:r>
              <a:rPr lang="es-ES" sz="1800" dirty="0" err="1"/>
              <a:t>illumination</a:t>
            </a:r>
            <a:r>
              <a:rPr lang="es-ES" sz="1800" dirty="0"/>
              <a:t> </a:t>
            </a:r>
            <a:r>
              <a:rPr lang="es-ES" sz="1800" dirty="0" err="1"/>
              <a:t>using</a:t>
            </a:r>
            <a:r>
              <a:rPr lang="es-ES" sz="1800" dirty="0"/>
              <a:t> </a:t>
            </a:r>
            <a:r>
              <a:rPr lang="es-ES" sz="1800" dirty="0" err="1"/>
              <a:t>voxel</a:t>
            </a:r>
            <a:r>
              <a:rPr lang="es-ES" sz="1800" dirty="0"/>
              <a:t> </a:t>
            </a:r>
            <a:r>
              <a:rPr lang="es-ES" sz="1800" dirty="0" err="1"/>
              <a:t>cone</a:t>
            </a:r>
            <a:r>
              <a:rPr lang="es-ES" sz="1800" dirty="0"/>
              <a:t> </a:t>
            </a:r>
            <a:r>
              <a:rPr lang="es-ES" sz="1800" dirty="0" err="1"/>
              <a:t>tracing</a:t>
            </a:r>
            <a:r>
              <a:rPr lang="es-ES" sz="1800" dirty="0"/>
              <a:t>: a </a:t>
            </a:r>
            <a:r>
              <a:rPr lang="es-ES" sz="1800" dirty="0" err="1"/>
              <a:t>preview</a:t>
            </a:r>
            <a:r>
              <a:rPr lang="es-ES" sz="1800" dirty="0"/>
              <a:t>. In </a:t>
            </a:r>
            <a:r>
              <a:rPr lang="es-ES" sz="1800" i="1" dirty="0" err="1"/>
              <a:t>Symposium</a:t>
            </a:r>
            <a:r>
              <a:rPr lang="es-ES" sz="1800" i="1" dirty="0"/>
              <a:t> </a:t>
            </a:r>
            <a:r>
              <a:rPr lang="es-ES" sz="1800" i="1" dirty="0" err="1"/>
              <a:t>on</a:t>
            </a:r>
            <a:r>
              <a:rPr lang="es-ES" sz="1800" i="1" dirty="0"/>
              <a:t> </a:t>
            </a:r>
            <a:r>
              <a:rPr lang="es-ES" sz="1800" i="1" dirty="0" err="1"/>
              <a:t>Interactive</a:t>
            </a:r>
            <a:r>
              <a:rPr lang="es-ES" sz="1800" i="1" dirty="0"/>
              <a:t> 3D </a:t>
            </a:r>
            <a:r>
              <a:rPr lang="es-ES" sz="1800" i="1" dirty="0" err="1"/>
              <a:t>Graphics</a:t>
            </a:r>
            <a:r>
              <a:rPr lang="es-ES" sz="1800" i="1" dirty="0"/>
              <a:t> and </a:t>
            </a:r>
            <a:r>
              <a:rPr lang="es-ES" sz="1800" i="1" dirty="0" err="1"/>
              <a:t>Games</a:t>
            </a:r>
            <a:r>
              <a:rPr lang="es-ES" sz="1800" dirty="0"/>
              <a:t> (I3D '11). ACM, New York, NY, USA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D2FF-F15E-452B-821D-A1831DD2AD12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32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ción">
  <a:themeElements>
    <a:clrScheme name="Escala de gris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1010</TotalTime>
  <Words>170</Words>
  <Application>Microsoft Office PowerPoint</Application>
  <PresentationFormat>Presentación en pantalla (4:3)</PresentationFormat>
  <Paragraphs>61</Paragraphs>
  <Slides>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Courier New</vt:lpstr>
      <vt:lpstr>Retrospección</vt:lpstr>
      <vt:lpstr>Trazado de Conos para el Cálculo de Iluminación Global empleando Sombreado de Vóxeles</vt:lpstr>
      <vt:lpstr>Iluminación Global</vt:lpstr>
      <vt:lpstr>Materiales</vt:lpstr>
      <vt:lpstr>Ecuación de Renderizado</vt:lpstr>
      <vt:lpstr>Procedimientos</vt:lpstr>
      <vt:lpstr>Iluminación Global en Tiempo Real</vt:lpstr>
      <vt:lpstr>Presentación de PowerPoint</vt:lpstr>
      <vt:lpstr>Referencias</vt:lpstr>
      <vt:lpstr>Referencias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Trazado de Conos para el Cálculo de Iluminación Global empleando Sombreado de Vóxeles</dc:title>
  <dc:creator>Jose</dc:creator>
  <cp:lastModifiedBy>Jose</cp:lastModifiedBy>
  <cp:revision>22</cp:revision>
  <dcterms:created xsi:type="dcterms:W3CDTF">2016-05-14T23:01:03Z</dcterms:created>
  <dcterms:modified xsi:type="dcterms:W3CDTF">2016-05-16T16:00:23Z</dcterms:modified>
</cp:coreProperties>
</file>

<file path=docProps/thumbnail.jpeg>
</file>